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76" r:id="rId2"/>
    <p:sldId id="337" r:id="rId3"/>
    <p:sldId id="338" r:id="rId4"/>
    <p:sldId id="339" r:id="rId5"/>
    <p:sldId id="340" r:id="rId6"/>
    <p:sldId id="341" r:id="rId7"/>
    <p:sldId id="342" r:id="rId8"/>
    <p:sldId id="343" r:id="rId9"/>
    <p:sldId id="344" r:id="rId10"/>
    <p:sldId id="345" r:id="rId11"/>
    <p:sldId id="347" r:id="rId12"/>
    <p:sldId id="348" r:id="rId13"/>
    <p:sldId id="349" r:id="rId14"/>
    <p:sldId id="350" r:id="rId15"/>
    <p:sldId id="351" r:id="rId16"/>
    <p:sldId id="352" r:id="rId17"/>
    <p:sldId id="353" r:id="rId18"/>
    <p:sldId id="354" r:id="rId19"/>
    <p:sldId id="355" r:id="rId20"/>
    <p:sldId id="356" r:id="rId21"/>
    <p:sldId id="357" r:id="rId22"/>
    <p:sldId id="358" r:id="rId23"/>
    <p:sldId id="359" r:id="rId24"/>
    <p:sldId id="360" r:id="rId25"/>
    <p:sldId id="361" r:id="rId26"/>
    <p:sldId id="362" r:id="rId27"/>
    <p:sldId id="363" r:id="rId28"/>
    <p:sldId id="364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19" autoAdjust="0"/>
    <p:restoredTop sz="96288" autoAdjust="0"/>
  </p:normalViewPr>
  <p:slideViewPr>
    <p:cSldViewPr snapToGrid="0">
      <p:cViewPr varScale="1">
        <p:scale>
          <a:sx n="108" d="100"/>
          <a:sy n="108" d="100"/>
        </p:scale>
        <p:origin x="68" y="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EA4D55-0F48-48F2-8B8B-CD81BA2373CB}" type="datetimeFigureOut">
              <a:rPr lang="en-US" smtClean="0"/>
              <a:t>27-Sep-24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4A7109-D3E0-47BA-A045-9A99591D35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932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A7109-D3E0-47BA-A045-9A99591D35D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2376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A7109-D3E0-47BA-A045-9A99591D35D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5220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A7109-D3E0-47BA-A045-9A99591D35D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7940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A7109-D3E0-47BA-A045-9A99591D35D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6627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A7109-D3E0-47BA-A045-9A99591D35D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6934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A7109-D3E0-47BA-A045-9A99591D35D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8623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A7109-D3E0-47BA-A045-9A99591D35D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6673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A7109-D3E0-47BA-A045-9A99591D35D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5083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A7109-D3E0-47BA-A045-9A99591D35D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3722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A7109-D3E0-47BA-A045-9A99591D35D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2981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A7109-D3E0-47BA-A045-9A99591D35D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83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A7109-D3E0-47BA-A045-9A99591D35D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8530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A7109-D3E0-47BA-A045-9A99591D35D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0899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A7109-D3E0-47BA-A045-9A99591D35D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5469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A7109-D3E0-47BA-A045-9A99591D35D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8191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A7109-D3E0-47BA-A045-9A99591D35D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955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A7109-D3E0-47BA-A045-9A99591D35D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71769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A7109-D3E0-47BA-A045-9A99591D35D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3457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A7109-D3E0-47BA-A045-9A99591D35D8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33458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A7109-D3E0-47BA-A045-9A99591D35D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987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A7109-D3E0-47BA-A045-9A99591D35D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6426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A7109-D3E0-47BA-A045-9A99591D35D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1438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A7109-D3E0-47BA-A045-9A99591D35D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510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A7109-D3E0-47BA-A045-9A99591D35D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0056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A7109-D3E0-47BA-A045-9A99591D35D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354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A7109-D3E0-47BA-A045-9A99591D35D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3508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A7109-D3E0-47BA-A045-9A99591D35D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188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4251E-B742-C4D8-82DC-FAE08DF932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743DA1-D530-713F-C81E-40A70A3484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90B894-3E2F-DBD6-A1A5-55003E760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9F3C-9879-4806-ADC7-BA321CD3F53D}" type="datetimeFigureOut">
              <a:rPr lang="en-US" smtClean="0"/>
              <a:t>27-Sep-24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8BF91-3E35-8CD9-F21E-27F0CAD4C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9C787C-83D1-9CEA-4416-B59C8FCFD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EE70-2E53-4018-916E-1D2712E71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579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6B8F9-22B2-D622-EE05-1EB83E95C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815B40-284E-FF6D-54A6-A84E46934D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9526E-13FD-B954-0F5E-C7F46F3BB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9F3C-9879-4806-ADC7-BA321CD3F53D}" type="datetimeFigureOut">
              <a:rPr lang="en-US" smtClean="0"/>
              <a:t>27-Sep-24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52190F-8518-FFFA-BED0-053BF5FC6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8C6912-B303-5E4F-4B33-9BC83A8E0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EE70-2E53-4018-916E-1D2712E71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526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F159EAA-5E97-DD6D-1106-A39BB0EF68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45D886-7EAF-991C-9446-31E681F991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6454BA-9E46-4C50-2046-8CF6A93DA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9F3C-9879-4806-ADC7-BA321CD3F53D}" type="datetimeFigureOut">
              <a:rPr lang="en-US" smtClean="0"/>
              <a:t>27-Sep-24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07E8E0-FA59-1103-E690-879FA6783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9BAD3A-5FBA-F3E7-5557-FE78F9970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EE70-2E53-4018-916E-1D2712E71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110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205FD-A103-38BA-2716-DC70E0DE6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294B4F-7013-1FC7-40D6-5A7937C0B9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6D2588-7FC0-3946-2294-A6DC1C41A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9F3C-9879-4806-ADC7-BA321CD3F53D}" type="datetimeFigureOut">
              <a:rPr lang="en-US" smtClean="0"/>
              <a:t>27-Sep-24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81D1B9-7BC6-D4E5-5AB6-A5767FB04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30A8AC-8954-66A8-49E5-3EB17B389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EE70-2E53-4018-916E-1D2712E71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972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26724-69E9-26D7-9410-C941C22ED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945DAE-2153-4FFD-A6FD-D34726F08E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C629E0-D2FC-A98E-DE84-63B6CA1E4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9F3C-9879-4806-ADC7-BA321CD3F53D}" type="datetimeFigureOut">
              <a:rPr lang="en-US" smtClean="0"/>
              <a:t>27-Sep-24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F11E1C-DBF2-706D-4346-5A881B88F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3B8476-6C02-7865-B582-A5C4A4C0D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EE70-2E53-4018-916E-1D2712E71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447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3EAA9-81BE-994D-951D-760800B6F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7F9E3-7D07-8788-A7BC-285A591401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97D4F2-7BF5-746F-9274-C4A0945021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81C7CC-A159-C9AF-BBE0-62AA43306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9F3C-9879-4806-ADC7-BA321CD3F53D}" type="datetimeFigureOut">
              <a:rPr lang="en-US" smtClean="0"/>
              <a:t>27-Sep-24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2207C2-6902-0FC5-BD5F-3C17A285A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220E20-20D9-1161-E71A-5985D7D56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EE70-2E53-4018-916E-1D2712E71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736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1B368-3CDB-9BA7-B166-B73BF543A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BA1057-E2DF-24AC-4FEC-D2EE241C1C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C83941-1C3F-1A57-41D4-C423D4673F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DBF18A-CC36-56C4-670D-7A11BAB361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B08852-2EBC-E4D1-EECD-634A2A85B5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9787A9-6C0B-B42E-51D7-F6EAA72F4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9F3C-9879-4806-ADC7-BA321CD3F53D}" type="datetimeFigureOut">
              <a:rPr lang="en-US" smtClean="0"/>
              <a:t>27-Sep-24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3E9F4A-BDA7-B032-51E1-889D6D8FC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539BA6F-A6D3-E008-FB45-774A5672B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EE70-2E53-4018-916E-1D2712E71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853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371ED5-CD6B-202E-2E96-15D42D4E1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CEE441-2B6E-233F-342A-FD9154A54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9F3C-9879-4806-ADC7-BA321CD3F53D}" type="datetimeFigureOut">
              <a:rPr lang="en-US" smtClean="0"/>
              <a:t>27-Sep-24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C37471-CCBC-F8D0-F9FF-C0FAC7AB0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4A2545-01E2-D78C-9D9E-56A8AE001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EE70-2E53-4018-916E-1D2712E71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171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9F6B9E-4AEA-506C-BE2F-9D639AC6D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9F3C-9879-4806-ADC7-BA321CD3F53D}" type="datetimeFigureOut">
              <a:rPr lang="en-US" smtClean="0"/>
              <a:t>27-Sep-24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5D48FF-4C72-9E9F-50DC-2D8E55B2E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876FAD-EC6F-2759-EA12-4B2B970D6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EE70-2E53-4018-916E-1D2712E71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474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5899A-0E69-599C-968A-6F7659085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FFDA0B-C15D-EB42-26FD-4D9A3A53AF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1970A7-FF73-A357-8BE5-85A12857FC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5B8C84-985E-20D6-0A4D-56FA2D0B4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9F3C-9879-4806-ADC7-BA321CD3F53D}" type="datetimeFigureOut">
              <a:rPr lang="en-US" smtClean="0"/>
              <a:t>27-Sep-24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4321AB-D162-ABAA-2A3D-0B66D0350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1D0AB9-BE36-A4B2-D3CF-22E14BE75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EE70-2E53-4018-916E-1D2712E71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394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BCCE1-BC30-0809-3FC9-FC225CB8D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D035F5-27F4-8CF3-7B23-A98D240524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25C78C-0FB3-14BB-89A3-08237BCBEC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0F53D4-3CA5-A27B-2438-9B19ABAB0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9F3C-9879-4806-ADC7-BA321CD3F53D}" type="datetimeFigureOut">
              <a:rPr lang="en-US" smtClean="0"/>
              <a:t>27-Sep-24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DF22B5-229E-060F-68A3-611984C3B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169A6D-776F-5EE0-1529-7948EBB33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EE70-2E53-4018-916E-1D2712E71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187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A23937-9B24-CF56-3474-6DF2591D6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5FAD9C-E585-6768-3CC6-B57ACF50E6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22BE98-5434-6E1D-A584-610E1A74B3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959F3C-9879-4806-ADC7-BA321CD3F53D}" type="datetimeFigureOut">
              <a:rPr lang="en-US" smtClean="0"/>
              <a:t>27-Sep-24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42CD8E-0D24-3BD6-0839-1BC74146AE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A819C7-29F7-925B-8583-2C3F1E944F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E7CEE70-2E53-4018-916E-1D2712E718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434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A7945-AF52-16F3-5BDC-451F163B10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System-User Prompt Design</a:t>
            </a:r>
          </a:p>
        </p:txBody>
      </p:sp>
    </p:spTree>
    <p:extLst>
      <p:ext uri="{BB962C8B-B14F-4D97-AF65-F5344CB8AC3E}">
        <p14:creationId xmlns:p14="http://schemas.microsoft.com/office/powerpoint/2010/main" val="28997439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17B5-F992-3362-0E17-84D88921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System-User Prompt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CF6AE-4BFF-FA1F-6998-093945033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The shown figure illustrates the result for the first 400 samples with k=20 shot learning and in only title mode. </a:t>
            </a:r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r>
              <a:rPr lang="en-US" sz="1800" dirty="0"/>
              <a:t>Here the ‘important’ and ‘not important’ labels are used.</a:t>
            </a:r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pPr marL="0" indent="0">
              <a:buNone/>
            </a:pPr>
            <a:endParaRPr lang="fa-IR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491E78-F363-BFC6-9806-107BA14804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1996" y="2586634"/>
            <a:ext cx="5068007" cy="282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5917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17B5-F992-3362-0E17-84D88921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System-User Prompt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CF6AE-4BFF-FA1F-6998-093945033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In conclusion, it seems that both ‘system-user’ prompt design and using English system prompt result in better performance.</a:t>
            </a:r>
          </a:p>
          <a:p>
            <a:pPr lvl="1"/>
            <a:r>
              <a:rPr lang="en-US" sz="1400" dirty="0"/>
              <a:t>It is highly possible that the model has better reasoning power in English rather than Persian.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pPr marL="0" indent="0">
              <a:buNone/>
            </a:pPr>
            <a:endParaRPr lang="fa-IR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040950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17B5-F992-3362-0E17-84D88921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System-User Prompt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CF6AE-4BFF-FA1F-6998-093945033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In further step, we changed the labels to ‘0’ and ‘1’s and here is the results.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As we can see there are fewer ‘1’ label predicted hence the overall f1-score saw an increase.</a:t>
            </a:r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pPr marL="0" indent="0">
              <a:buNone/>
            </a:pPr>
            <a:endParaRPr lang="fa-IR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7213F6-63F1-52E6-3236-AAE7662328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9861" y="2244484"/>
            <a:ext cx="5072278" cy="2967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9344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17B5-F992-3362-0E17-84D88921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System-User Prompt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CF6AE-4BFF-FA1F-6998-093945033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Changing labels from ‘important’ and ‘not important’ to ‘1’s and ‘0’s result it 2% of increase in accuracy.</a:t>
            </a:r>
          </a:p>
          <a:p>
            <a:pPr lvl="1"/>
            <a:r>
              <a:rPr lang="en-US" sz="1400" dirty="0"/>
              <a:t>The main reason is that in second situation, the model predicted less ‘1’ labels.</a:t>
            </a:r>
            <a:endParaRPr lang="en-US" sz="200" dirty="0"/>
          </a:p>
          <a:p>
            <a:r>
              <a:rPr lang="en-US" sz="1800" dirty="0"/>
              <a:t>Still, it is arguable what the real reason is behind predicting less ‘1’ labels and why in this case LLM would interpret the prompt in a different way.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pPr marL="0" indent="0">
              <a:buNone/>
            </a:pPr>
            <a:endParaRPr lang="fa-IR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009398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17B5-F992-3362-0E17-84D88921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System-User Prompt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CF6AE-4BFF-FA1F-6998-093945033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In next step, we remove the description related to ‘not important’ news. This result in 1% of increase in f1-score.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The better result could be because of less additional information in the prompt.</a:t>
            </a:r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pPr marL="0" indent="0">
              <a:buNone/>
            </a:pPr>
            <a:endParaRPr lang="fa-IR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F1918C-D724-6BC0-1912-FDDA3B2E15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6804" y="2453560"/>
            <a:ext cx="4918392" cy="2850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8426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17B5-F992-3362-0E17-84D88921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System-User Prompt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CF6AE-4BFF-FA1F-6998-093945033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Now we tested Persian system prompt, as we can see the f1-score is 16% less than the English prompt.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This clearly depicts the fact that LLMs have better reasoning performance in English rather </a:t>
            </a:r>
            <a:r>
              <a:rPr lang="en-US" sz="1800"/>
              <a:t>than Farsi.</a:t>
            </a:r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pPr marL="0" indent="0">
              <a:buNone/>
            </a:pPr>
            <a:endParaRPr lang="fa-IR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517F0E-EE3C-E723-D2ED-7B339F5565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4695" y="2394291"/>
            <a:ext cx="5122609" cy="3032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9115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17B5-F992-3362-0E17-84D88921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System-User Prompt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CF6AE-4BFF-FA1F-6998-093945033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Now we tested Persian system prompt, as we can see the f1-score is 16% less than the English prompt.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This clearly depicts the fact that LLMs have better reasoning performance in English rather </a:t>
            </a:r>
            <a:r>
              <a:rPr lang="en-US" sz="1800"/>
              <a:t>than Farsi.</a:t>
            </a:r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pPr marL="0" indent="0">
              <a:buNone/>
            </a:pPr>
            <a:endParaRPr lang="fa-IR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517F0E-EE3C-E723-D2ED-7B339F5565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4695" y="2394291"/>
            <a:ext cx="5122609" cy="3032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9260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17B5-F992-3362-0E17-84D88921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System-User Prompt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CF6AE-4BFF-FA1F-6998-093945033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The result of English system prompt in all test data.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pPr marL="0" indent="0">
              <a:buNone/>
            </a:pPr>
            <a:endParaRPr lang="fa-IR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FD5320-FC3B-73E4-E5F8-A249BE2601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6942" y="2290148"/>
            <a:ext cx="6498116" cy="329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4692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17B5-F992-3362-0E17-84D88921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System-User Prompt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CF6AE-4BFF-FA1F-6998-093945033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The Variance in different </a:t>
            </a:r>
            <a:r>
              <a:rPr lang="en-US" sz="1800" dirty="0" err="1"/>
              <a:t>kfold</a:t>
            </a:r>
            <a:r>
              <a:rPr lang="en-US" sz="1800" dirty="0"/>
              <a:t>: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pPr marL="0" indent="0">
              <a:buNone/>
            </a:pPr>
            <a:endParaRPr lang="fa-IR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0E98FF-271B-27FD-1EA4-AA3A57B347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6785" y="2433823"/>
            <a:ext cx="6918429" cy="2720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3847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17B5-F992-3362-0E17-84D88921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System-User Prompt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CF6AE-4BFF-FA1F-6998-093945033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The confusion matrix for best result: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pPr marL="0" indent="0">
              <a:buNone/>
            </a:pPr>
            <a:endParaRPr lang="fa-IR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5843FE2-DB48-7AF5-82A7-8F726CF31C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9144" y="2187928"/>
            <a:ext cx="4353711" cy="3626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866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17B5-F992-3362-0E17-84D88921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System-User Prompt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CF6AE-4BFF-FA1F-6998-093945033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One way to increase the performance of the model is to use System-User Prompt structure.</a:t>
            </a:r>
          </a:p>
          <a:p>
            <a:r>
              <a:rPr lang="en-US" sz="1800" dirty="0"/>
              <a:t>In this way, the system prompt is constructed around defining the task and what model should generate.</a:t>
            </a:r>
          </a:p>
          <a:p>
            <a:r>
              <a:rPr lang="en-US" sz="1800" dirty="0"/>
              <a:t>The user prompt is considered as the prompt given by the user.</a:t>
            </a:r>
          </a:p>
          <a:p>
            <a:r>
              <a:rPr lang="en-US" sz="1800" dirty="0"/>
              <a:t>The system prompt is mostly unchanged throughout the iterations and user prompt is always dynamic.</a:t>
            </a:r>
          </a:p>
        </p:txBody>
      </p:sp>
    </p:spTree>
    <p:extLst>
      <p:ext uri="{BB962C8B-B14F-4D97-AF65-F5344CB8AC3E}">
        <p14:creationId xmlns:p14="http://schemas.microsoft.com/office/powerpoint/2010/main" val="18157771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17B5-F992-3362-0E17-84D88921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System-User Prompt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CF6AE-4BFF-FA1F-6998-093945033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The f1-score across different categorize: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pPr marL="0" indent="0">
              <a:buNone/>
            </a:pPr>
            <a:endParaRPr lang="fa-IR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EF8CFB4-D8BE-9714-90E0-BA66B61967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3020" y="2570784"/>
            <a:ext cx="8125959" cy="320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1253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17B5-F992-3362-0E17-84D88921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System-User Prompt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CF6AE-4BFF-FA1F-6998-093945033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The bar chart across different categorize: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pPr marL="0" indent="0">
              <a:buNone/>
            </a:pPr>
            <a:endParaRPr lang="fa-IR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97DF04-0ADB-20D4-3720-1C65E6BA78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505" y="2435755"/>
            <a:ext cx="6904989" cy="383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2359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17B5-F992-3362-0E17-84D88921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System-User Prompt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CF6AE-4BFF-FA1F-6998-093945033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The result of English system prompt in all test data for full text: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It seems that the user prompt in full text hindered the accuracy in a noticeable way.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pPr marL="0" indent="0">
              <a:buNone/>
            </a:pPr>
            <a:endParaRPr lang="fa-IR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0A1A27-3207-7287-0A20-BAAC1BBC6D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7165" y="2402440"/>
            <a:ext cx="5077670" cy="2329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4277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17B5-F992-3362-0E17-84D88921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System-User Prompt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CF6AE-4BFF-FA1F-6998-093945033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The confusion matrix for full text: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pPr marL="0" indent="0">
              <a:buNone/>
            </a:pPr>
            <a:endParaRPr lang="fa-IR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94EE65-2097-5F36-9E5B-3AEADABB0EF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532" r="1367"/>
          <a:stretch/>
        </p:blipFill>
        <p:spPr>
          <a:xfrm>
            <a:off x="3829209" y="2190997"/>
            <a:ext cx="4471643" cy="367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3685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17B5-F992-3362-0E17-84D88921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System-User Prompt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CF6AE-4BFF-FA1F-6998-093945033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F1-score across different categories for the full text condition: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pPr marL="0" indent="0">
              <a:buNone/>
            </a:pPr>
            <a:endParaRPr lang="fa-IR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8A6005-EF37-C40D-B1F8-593AB9C48A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3968" y="2649017"/>
            <a:ext cx="8164064" cy="2438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4507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17B5-F992-3362-0E17-84D88921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Categorized System-User Prompt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CF6AE-4BFF-FA1F-6998-093945033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Now we aim to have different system prompts for different category of news.</a:t>
            </a:r>
          </a:p>
          <a:p>
            <a:r>
              <a:rPr lang="en-US" sz="1800" dirty="0"/>
              <a:t>This may result in more accuracy in specific scenarios.</a:t>
            </a:r>
          </a:p>
          <a:p>
            <a:r>
              <a:rPr lang="en-US" sz="1800" dirty="0"/>
              <a:t>For this reason, we designed sport system prompt</a:t>
            </a:r>
          </a:p>
          <a:p>
            <a:pPr lvl="1"/>
            <a:r>
              <a:rPr lang="en-US" sz="1400" dirty="0"/>
              <a:t>Included more related points to the important sport news</a:t>
            </a:r>
          </a:p>
          <a:p>
            <a:pPr lvl="1"/>
            <a:r>
              <a:rPr lang="en-US" sz="1400" dirty="0"/>
              <a:t>Remained the structure of the previous prompt.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pPr marL="0" indent="0">
              <a:buNone/>
            </a:pPr>
            <a:endParaRPr lang="fa-IR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439553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17B5-F992-3362-0E17-84D88921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Sport System Prompt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CF6AE-4BFF-FA1F-6998-093945033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We can see the overall sport system prompt result here:</a:t>
            </a:r>
            <a:endParaRPr lang="en-US" sz="14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pPr marL="0" indent="0">
              <a:buNone/>
            </a:pPr>
            <a:endParaRPr lang="fa-IR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0F9F27-098F-8297-0E55-6117E3019F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048" y="2410384"/>
            <a:ext cx="6477904" cy="3429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4044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17B5-F992-3362-0E17-84D88921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Sport System Prompt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CF6AE-4BFF-FA1F-6998-093945033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The confusion matrix for it:</a:t>
            </a:r>
          </a:p>
          <a:p>
            <a:pPr lvl="1"/>
            <a:r>
              <a:rPr lang="en-US" sz="1400" dirty="0"/>
              <a:t>As it is observable, the ‘1’ </a:t>
            </a:r>
            <a:br>
              <a:rPr lang="en-US" sz="1400" dirty="0"/>
            </a:br>
            <a:r>
              <a:rPr lang="en-US" sz="1400" dirty="0"/>
              <a:t>class has a </a:t>
            </a:r>
            <a:r>
              <a:rPr lang="en-US" sz="1400"/>
              <a:t>50/50 prediction.</a:t>
            </a:r>
            <a:endParaRPr lang="en-US" sz="14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pPr marL="0" indent="0">
              <a:buNone/>
            </a:pPr>
            <a:endParaRPr lang="fa-IR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DA52A8-9A4C-1911-E7DA-52C1F5E80C9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86"/>
          <a:stretch/>
        </p:blipFill>
        <p:spPr>
          <a:xfrm>
            <a:off x="3821799" y="2179605"/>
            <a:ext cx="4548402" cy="3931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8193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17B5-F992-3362-0E17-84D88921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Sport System Prompt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CF6AE-4BFF-FA1F-6998-093945033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And the accuracy across different categorize: </a:t>
            </a:r>
            <a:endParaRPr lang="en-US" sz="14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endParaRPr lang="fa-IR" sz="1800" dirty="0"/>
          </a:p>
          <a:p>
            <a:pPr marL="0" indent="0">
              <a:buNone/>
            </a:pPr>
            <a:endParaRPr lang="fa-IR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FB132E-7C86-FB80-0876-52D14FF97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7466" y="2274452"/>
            <a:ext cx="6897067" cy="3902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012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17B5-F992-3362-0E17-84D88921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System-User Prompt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CF6AE-4BFF-FA1F-6998-093945033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The input prompt which is only in Persian language: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Without the use of any system-user prompt instruction.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FA13F9-CC3A-08A8-9461-44001C8385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4144" y="2353475"/>
            <a:ext cx="9043711" cy="2249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877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17B5-F992-3362-0E17-84D88921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System-User Prompt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CF6AE-4BFF-FA1F-6998-093945033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800" dirty="0"/>
              <a:t>And this is the result form Gemma2 9b it: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Which is quite acceptable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34A0BD-B8F5-7529-CF9D-F88B163F54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064" y="2178021"/>
            <a:ext cx="10323871" cy="3357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803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17B5-F992-3362-0E17-84D88921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System-User Prompt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CF6AE-4BFF-FA1F-6998-093945033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Now we changed the input prompt to have system-user instruction.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In a way that System prompt being in English language and the user prompt being in Persian language.</a:t>
            </a:r>
          </a:p>
          <a:p>
            <a:pPr lvl="1"/>
            <a:r>
              <a:rPr lang="en-US" sz="1400" dirty="0"/>
              <a:t>This is due to the reason that the model can understand instructions better in English language and have a better reasoning in that situation.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049A73-01B7-E850-3721-97C30BC6E0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6423" y="2633419"/>
            <a:ext cx="8959154" cy="920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746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17B5-F992-3362-0E17-84D88921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System-User Prompt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CF6AE-4BFF-FA1F-6998-093945033E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/>
              <a:t>This the result form Gemma2 9b it for changed prompt: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Not only the reference time was 2x faster, but also the results became more natural and enhanced.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A80AAC9-56F0-645B-610F-2916F64CB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3254" y="2373684"/>
            <a:ext cx="9173497" cy="3532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476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17B5-F992-3362-0E17-84D88921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System-User Prompt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CF6AE-4BFF-FA1F-6998-093945033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As the result of the little experience conducted, it is worthwhile to test the system-user prompt design with system prompt being in English (including the k-shot examples in Farsi) and the user prompt being the same.</a:t>
            </a:r>
          </a:p>
          <a:p>
            <a:r>
              <a:rPr lang="en-US" sz="1800" dirty="0"/>
              <a:t>In that case it is feasible to not repeat the instructions due to the better understanding of the model.</a:t>
            </a:r>
          </a:p>
        </p:txBody>
      </p:sp>
    </p:spTree>
    <p:extLst>
      <p:ext uri="{BB962C8B-B14F-4D97-AF65-F5344CB8AC3E}">
        <p14:creationId xmlns:p14="http://schemas.microsoft.com/office/powerpoint/2010/main" val="736721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17B5-F992-3362-0E17-84D88921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System-User Prompt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CF6AE-4BFF-FA1F-6998-093945033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Now for this part, we changed the code in  a way that accepts both roles of ‘user’ and ‘system’.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It should be mentioned that gemma2 doesn’t support any other role than ‘user’.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144E5C-C559-74C2-7F01-FB156F495A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0931" y="2479174"/>
            <a:ext cx="6110137" cy="2090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519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717B5-F992-3362-0E17-84D88921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System-User Prompt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CF6AE-4BFF-FA1F-6998-093945033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Moreover, we changed the system prompt to English and maintained the input and samples in Persian.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D82058-4F6F-FFE3-B171-1D06335A19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1633" y="2256285"/>
            <a:ext cx="8068733" cy="423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123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784</TotalTime>
  <Words>899</Words>
  <Application>Microsoft Office PowerPoint</Application>
  <PresentationFormat>Widescreen</PresentationFormat>
  <Paragraphs>812</Paragraphs>
  <Slides>28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Aptos</vt:lpstr>
      <vt:lpstr>Aptos Display</vt:lpstr>
      <vt:lpstr>Arial</vt:lpstr>
      <vt:lpstr>Office Theme</vt:lpstr>
      <vt:lpstr>System-User Prompt Design</vt:lpstr>
      <vt:lpstr>System-User Prompt Design</vt:lpstr>
      <vt:lpstr>System-User Prompt Design</vt:lpstr>
      <vt:lpstr>System-User Prompt Design</vt:lpstr>
      <vt:lpstr>System-User Prompt Design</vt:lpstr>
      <vt:lpstr>System-User Prompt Design</vt:lpstr>
      <vt:lpstr>System-User Prompt Design</vt:lpstr>
      <vt:lpstr>System-User Prompt Results</vt:lpstr>
      <vt:lpstr>System-User Prompt Results</vt:lpstr>
      <vt:lpstr>System-User Prompt Results</vt:lpstr>
      <vt:lpstr>System-User Prompt Results</vt:lpstr>
      <vt:lpstr>System-User Prompt Results</vt:lpstr>
      <vt:lpstr>System-User Prompt Results</vt:lpstr>
      <vt:lpstr>System-User Prompt Results</vt:lpstr>
      <vt:lpstr>System-User Prompt Results</vt:lpstr>
      <vt:lpstr>System-User Prompt Results</vt:lpstr>
      <vt:lpstr>System-User Prompt Results</vt:lpstr>
      <vt:lpstr>System-User Prompt Results</vt:lpstr>
      <vt:lpstr>System-User Prompt Results</vt:lpstr>
      <vt:lpstr>System-User Prompt Results</vt:lpstr>
      <vt:lpstr>System-User Prompt Results</vt:lpstr>
      <vt:lpstr>System-User Prompt Results</vt:lpstr>
      <vt:lpstr>System-User Prompt Results</vt:lpstr>
      <vt:lpstr>System-User Prompt Results</vt:lpstr>
      <vt:lpstr>Categorized System-User Prompt</vt:lpstr>
      <vt:lpstr>Sport System Prompt Results</vt:lpstr>
      <vt:lpstr>Sport System Prompt Results</vt:lpstr>
      <vt:lpstr>Sport System Prompt Results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Shayan Salehi</dc:creator>
  <cp:lastModifiedBy>Shayan Salehi</cp:lastModifiedBy>
  <cp:revision>149</cp:revision>
  <dcterms:created xsi:type="dcterms:W3CDTF">2024-07-06T06:55:27Z</dcterms:created>
  <dcterms:modified xsi:type="dcterms:W3CDTF">2024-09-27T13:59:07Z</dcterms:modified>
</cp:coreProperties>
</file>